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5173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1ff017b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路径选择问题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f89b62f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上分点5 多条件限制问题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b615590009864ff7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b54b7e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涂色问题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9f71399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数字问题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e8b88cc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“投信模型”问题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8.png"/><Relationship Id="rId5" Type="http://schemas.openxmlformats.org/officeDocument/2006/relationships/image" Target="../media/image10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1_1#1e120cbd1?vop=1&amp;pid=e9f71399b&amp;color=0,0,0&amp;vtp=1&amp;bt=1&amp;bbb=1&amp;hb=1"/>
              <p:cNvSpPr/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【解析】对于A，没有重复数字的六位数应由0，1，2，3，4，5组成，共有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（个），故A错误；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B，没有重复数字的六位偶数有两类情况，末位为0的有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（个），末位不为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0的有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120+192=312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（个），故B错误；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C，没有重复数字的六位数有600个，有两个1的六位数有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（个），有三个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1的六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080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600+1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560+1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080=3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（个），故C正确；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D，先排0，2，3，4，5，首位为0的有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个，首位不为0的有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个，再插入1,1,1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=240+1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920=2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（个），故D正确.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（提示：当首位为0时，必须在0前插入1）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1_1#1e120cbd1?vop=1&amp;pid=e9f71399b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blipFill>
                <a:blip r:embed="rId3"/>
                <a:stretch>
                  <a:fillRect l="-1389" r="-3530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6d4ac8f41?vop=1&amp;pid=0e8b88cc6&amp;color=0,0,0&amp;vtp=1&amp;bt=1&amp;bbb=1&amp;hb=1"/>
          <p:cNvSpPr/>
          <p:nvPr/>
        </p:nvSpPr>
        <p:spPr>
          <a:xfrm>
            <a:off x="832104" y="150876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某学校组织课外实践活动，现有5条不同的路线供高一、高二、高三3个年级选择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，每个年级从中任意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选择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1条路线，最终确定3个年级的课外实践活动方案，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则不同的活动方案有(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23_1#6d4ac8f41.bracket?vop=1&amp;pid=0e8b88cc6&amp;color=0,0,0&amp;vpa=7&amp;vtp=1"/>
          <p:cNvSpPr/>
          <p:nvPr/>
        </p:nvSpPr>
        <p:spPr>
          <a:xfrm>
            <a:off x="85973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22_2#6d4ac8f41.choices?vop=1&amp;pid=0e8b88cc6&amp;color=0,0,0&amp;vtp=1&amp;bbb=1"/>
              <p:cNvSpPr/>
              <p:nvPr/>
            </p:nvSpPr>
            <p:spPr>
              <a:xfrm>
                <a:off x="832104" y="2321750"/>
                <a:ext cx="10533888" cy="37236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2627122" algn="l"/>
                    <a:tab pos="5241544" algn="l"/>
                    <a:tab pos="78432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22_2#6d4ac8f41.choices?vop=1&amp;pid=0e8b88cc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1750"/>
                <a:ext cx="10533888" cy="372364"/>
              </a:xfrm>
              <a:prstGeom prst="rect">
                <a:avLst/>
              </a:prstGeom>
              <a:blipFill>
                <a:blip r:embed="rId3"/>
                <a:stretch>
                  <a:fillRect l="-1389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24_1#6d4ac8f41?vop=1&amp;pid=0e8b88cc6&amp;color=0,0,0&amp;vtp=1&amp;bbb=1"/>
              <p:cNvSpPr/>
              <p:nvPr/>
            </p:nvSpPr>
            <p:spPr>
              <a:xfrm>
                <a:off x="832104" y="2705290"/>
                <a:ext cx="10533888" cy="2030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【解析】完成这件事情可分三步：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：高一年级选择一条线路，有5种选法；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：高二年级选择一条线路，有5种选法；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：高三年级选择一条线路，有5种选法.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据分步乘法计数原理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，完成这件事情的方法有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5×5×5=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24_1#6d4ac8f41?vop=1&amp;pid=0e8b88cc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05290"/>
                <a:ext cx="10533888" cy="2030159"/>
              </a:xfrm>
              <a:prstGeom prst="rect">
                <a:avLst/>
              </a:prstGeom>
              <a:blipFill>
                <a:blip r:embed="rId4"/>
                <a:stretch>
                  <a:fillRect l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25_1#a7a741cde?vop=1&amp;pid=0e8b88cc6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结合排列组合，解决下列问题（结果用数字作答）．</a:t>
            </a:r>
            <a:endParaRPr lang="en-US" altLang="zh-CN" sz="1800" dirty="0"/>
          </a:p>
        </p:txBody>
      </p:sp>
      <p:sp>
        <p:nvSpPr>
          <p:cNvPr id="3" name="QO_5_BD.26_1#e436c591e?vop=1&amp;pid=a7a741cde&amp;color=0,0,0&amp;vtp=1&amp;bbb=1"/>
          <p:cNvSpPr/>
          <p:nvPr/>
        </p:nvSpPr>
        <p:spPr>
          <a:xfrm>
            <a:off x="832104" y="1878457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（1）将4封不同的信放到3个不同的信箱中，有多少种放法？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7_1#e436c591e?vop=1&amp;pid=a7a741cde&amp;color=0,0,0&amp;vtp=1&amp;bbb=1"/>
              <p:cNvSpPr/>
              <p:nvPr/>
            </p:nvSpPr>
            <p:spPr>
              <a:xfrm>
                <a:off x="832104" y="2294445"/>
                <a:ext cx="10533888" cy="3635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【解】将4封不同的信放到3个不同的信箱中，有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（种）放法.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27_1#e436c591e?vop=1&amp;pid=a7a741cde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4445"/>
                <a:ext cx="10533888" cy="363538"/>
              </a:xfrm>
              <a:prstGeom prst="rect">
                <a:avLst/>
              </a:prstGeom>
              <a:blipFill>
                <a:blip r:embed="rId3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BD.28_1#6043d6b84?vop=1&amp;pid=a7a741cde&amp;color=0,0,0&amp;vtp=1&amp;bbb=1"/>
          <p:cNvSpPr/>
          <p:nvPr/>
        </p:nvSpPr>
        <p:spPr>
          <a:xfrm>
            <a:off x="832104" y="2667762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（2）将4封不同的信放到3个不同的信箱中，每个信箱至少有1封信，有多少种放法？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29_1#6043d6b84?vop=1&amp;pid=a7a741cde&amp;color=0,0,0&amp;vtp=1&amp;bbb=1&amp;hb=1"/>
              <p:cNvSpPr/>
              <p:nvPr/>
            </p:nvSpPr>
            <p:spPr>
              <a:xfrm>
                <a:off x="832104" y="3076067"/>
                <a:ext cx="10533888" cy="1306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【解】将4封不同的信放到3个不同的信箱中，每个信箱至少有1封信，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4封信分成1，1，2三组，共有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（种）分法，再分给3个信箱，有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（种）分法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，所以共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6×6=36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（种）放法.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29_1#6043d6b84?vop=1&amp;pid=a7a741cd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76067"/>
                <a:ext cx="10533888" cy="1306830"/>
              </a:xfrm>
              <a:prstGeom prst="rect">
                <a:avLst/>
              </a:prstGeom>
              <a:blipFill>
                <a:blip r:embed="rId4"/>
                <a:stretch>
                  <a:fillRect l="-1389" r="-58" b="-107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0_1#cbbbed93e?vop=1&amp;pid=a7a741cde&amp;color=0,0,0&amp;mp=1&amp;vtp=1&amp;bt=1&amp;bbb=1&amp;hb=1"/>
              <p:cNvSpPr/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（3）将4封标有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的信放到4个标有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的信箱中，每个信箱放一封信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，恰有一组所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标字母相同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，有多少种放法？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5_BD.30_1#cbbbed93e?vop=1&amp;pid=a7a741cde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1_1#cbbbed93e?vop=1&amp;pid=a7a741cde&amp;color=0,0,0&amp;vtp=1&amp;bbb=1&amp;hb=1"/>
              <p:cNvSpPr/>
              <p:nvPr/>
            </p:nvSpPr>
            <p:spPr>
              <a:xfrm>
                <a:off x="832104" y="2292477"/>
                <a:ext cx="10533888" cy="7821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 spc="-5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解】将4封标有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spc="-5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spc="-5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spc="-5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spc="-5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的信放到4个标有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spc="-5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spc="-5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spc="-5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pc="-5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的信箱中，每个信箱放一封信</a:t>
                </a:r>
                <a:r>
                  <a:rPr lang="en-US" altLang="zh-CN" sz="1800" b="0" i="0" spc="-5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，先确定一组所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 spc="-5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标字母相同有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pc="-5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 spc="-5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 spc="-5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 spc="-5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b="0" i="0" spc="-5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（种）情况，其余的所标字母全部不同均有2种情况，则共有</a:t>
                </a:r>
                <a14:m>
                  <m:oMath xmlns:m="http://schemas.openxmlformats.org/officeDocument/2006/math">
                    <m:r>
                      <a:rPr lang="en-US" altLang="zh-CN" b="0" i="0" spc="-5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4×2=8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（种）放法．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3" name="QO_5_AN.31_1#cbbbed93e?vop=1&amp;pid=a7a741cd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2477"/>
                <a:ext cx="10533888" cy="782193"/>
              </a:xfrm>
              <a:prstGeom prst="rect">
                <a:avLst/>
              </a:prstGeom>
              <a:blipFill>
                <a:blip r:embed="rId4"/>
                <a:stretch>
                  <a:fillRect l="-1389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32_1#fd126f79c?htil=1&amp;vop=1&amp;pid=c1ff017bf&amp;color=0,0,0&amp;tib=255,255,255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56787" y="1591056"/>
            <a:ext cx="1655064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32_2#fd126f79c?htil=1&amp;vop=1&amp;pid=c1ff017bf&amp;color=0,0,0&amp;vtp=1&amp;bt=1&amp;bbb=1&amp;hb=1&amp;hs=1"/>
              <p:cNvSpPr/>
              <p:nvPr/>
            </p:nvSpPr>
            <p:spPr>
              <a:xfrm>
                <a:off x="832104" y="1508760"/>
                <a:ext cx="875080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如图，从甲地到乙地有1条路，从乙地到丁地有3条路；从甲地到丙地有3条路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地到丁地有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4条路；从甲地不经乙地或丙地直接到达丁地有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条路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.若从甲地到丁地总共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20条不同的路线，则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32_2#fd126f79c?htil=1&amp;vop=1&amp;pid=c1ff017bf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8750808" cy="1189355"/>
              </a:xfrm>
              <a:prstGeom prst="rect">
                <a:avLst/>
              </a:prstGeom>
              <a:blipFill>
                <a:blip r:embed="rId4"/>
                <a:stretch>
                  <a:fillRect l="-1672" r="-1324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33_1#fd126f79c.bracket?vop=1&amp;pid=c1ff017bf&amp;color=0,0,0&amp;vpa=8&amp;vtp=1"/>
          <p:cNvSpPr/>
          <p:nvPr/>
        </p:nvSpPr>
        <p:spPr>
          <a:xfrm>
            <a:off x="3710210" y="2333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4_BD.32_3#fd126f79c.choices?htil=1&amp;vop=1&amp;pid=c1ff017bf&amp;color=0,0,0&amp;vtp=1&amp;bbb=1&amp;hs=1"/>
          <p:cNvSpPr/>
          <p:nvPr/>
        </p:nvSpPr>
        <p:spPr>
          <a:xfrm>
            <a:off x="832104" y="2704592"/>
            <a:ext cx="875080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254377" algn="l"/>
                <a:tab pos="4483354" algn="l"/>
                <a:tab pos="671233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4_1#fd126f79c?htil=1&amp;vop=1&amp;pid=c1ff017bf&amp;color=0,0,0&amp;vtp=1&amp;bbb=1&amp;hb=1&amp;hs=1"/>
              <p:cNvSpPr/>
              <p:nvPr/>
            </p:nvSpPr>
            <p:spPr>
              <a:xfrm>
                <a:off x="832104" y="3111055"/>
                <a:ext cx="875080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【解析】甲地经乙地到丁地的路线有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1×3=3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）；甲地经丙地到丁地的路线有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34_1#fd126f79c?htil=1&amp;vop=1&amp;pid=c1ff017bf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1055"/>
                <a:ext cx="8750808" cy="363855"/>
              </a:xfrm>
              <a:prstGeom prst="rect">
                <a:avLst/>
              </a:prstGeom>
              <a:blipFill>
                <a:blip r:embed="rId5"/>
                <a:stretch>
                  <a:fillRect l="-1672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34_1#fd126f79c?htil=1&amp;vop=1&amp;pid=c1ff017bf&amp;color=0,0,0&amp;vtp=1&amp;bbb=1&amp;hb=1&amp;hs=1">
                <a:extLst>
                  <a:ext uri="{FF2B5EF4-FFF2-40B4-BE49-F238E27FC236}">
                    <a16:creationId xmlns:a16="http://schemas.microsoft.com/office/drawing/2014/main" id="{F8D6E7B7-5C6D-5DEE-6C23-82DA83F7049B}"/>
                  </a:ext>
                </a:extLst>
              </p:cNvPr>
              <p:cNvSpPr/>
              <p:nvPr/>
            </p:nvSpPr>
            <p:spPr>
              <a:xfrm>
                <a:off x="832104" y="3526345"/>
                <a:ext cx="10536017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3×4=12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（条）.故从甲地到丁地路线条数为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3+12+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34_1#fd126f79c?htil=1&amp;vop=1&amp;pid=c1ff017bf&amp;color=0,0,0&amp;vtp=1&amp;bbb=1&amp;hb=1&amp;hs=1">
                <a:extLst>
                  <a:ext uri="{FF2B5EF4-FFF2-40B4-BE49-F238E27FC236}">
                    <a16:creationId xmlns:a16="http://schemas.microsoft.com/office/drawing/2014/main" id="{F8D6E7B7-5C6D-5DEE-6C23-82DA83F7049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26345"/>
                <a:ext cx="10536017" cy="363855"/>
              </a:xfrm>
              <a:prstGeom prst="rect">
                <a:avLst/>
              </a:prstGeom>
              <a:blipFill>
                <a:blip r:embed="rId6"/>
                <a:stretch>
                  <a:fillRect l="-810" r="-57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35_1#14ece2511?htil=2&amp;vop=1&amp;pid=c1ff017bf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98265" y="1591056"/>
            <a:ext cx="1481328" cy="150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35_2#14ece2511?htil=2&amp;vop=1&amp;pid=c1ff017bf&amp;color=0,0,0&amp;vtp=1&amp;bt=1&amp;bbb=1&amp;hb=1&amp;hs=1"/>
              <p:cNvSpPr/>
              <p:nvPr/>
            </p:nvSpPr>
            <p:spPr>
              <a:xfrm>
                <a:off x="832104" y="1508760"/>
                <a:ext cx="892454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在如图所示的正方形网格中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，每个小正方形的边长都是1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个单位长度，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处出发，每次向上或向右移动1个单位长度，直至到达点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时停止移动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，则下列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结论正确的是(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BD.35_2#14ece2511?htil=2&amp;vop=1&amp;pid=c1ff017bf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8924544" cy="1189355"/>
              </a:xfrm>
              <a:prstGeom prst="rect">
                <a:avLst/>
              </a:prstGeom>
              <a:blipFill>
                <a:blip r:embed="rId4"/>
                <a:stretch>
                  <a:fillRect l="-1639" r="-546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4_BD.35_2#14ece2511?htil=2&amp;vop=1&amp;pid=c1ff017bf&amp;color=0,0,0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6527" y="163220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4_AN.36_1#14ece2511.bracket?vop=1&amp;pid=c1ff017bf&amp;color=0,0,0&amp;vpa=9&amp;vtp=1&amp;bbb=1"/>
          <p:cNvSpPr/>
          <p:nvPr/>
        </p:nvSpPr>
        <p:spPr>
          <a:xfrm>
            <a:off x="2387060" y="233362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BD.35_3#14ece2511.choices?htil=2&amp;vop=1&amp;pid=c1ff017bf&amp;color=0,0,0&amp;vtp=1&amp;bbb=1&amp;hb=1&amp;hs=1"/>
              <p:cNvSpPr/>
              <p:nvPr/>
            </p:nvSpPr>
            <p:spPr>
              <a:xfrm>
                <a:off x="832104" y="2751582"/>
                <a:ext cx="8924544" cy="2056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移动的方法共有252种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仅有4次连续向上移动的方法有30种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的移动方法有70种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若对任意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∈{1,2,3}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，从第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次到第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次的移动方向相同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，则移动的方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2种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BD.35_3#14ece2511.choices?htil=2&amp;vop=1&amp;pid=c1ff017bf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51582"/>
                <a:ext cx="8924544" cy="2056130"/>
              </a:xfrm>
              <a:prstGeom prst="rect">
                <a:avLst/>
              </a:prstGeom>
              <a:blipFill>
                <a:blip r:embed="rId6"/>
                <a:stretch>
                  <a:fillRect l="-1639" r="-68" b="-6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EX.37_1#14ece2511?vop=1&amp;pid=c1ff017bf&amp;color=0,0,0&amp;vtp=1&amp;bbb=1&amp;hb=1&amp;hs=1"/>
              <p:cNvSpPr/>
              <p:nvPr/>
            </p:nvSpPr>
            <p:spPr>
              <a:xfrm>
                <a:off x="832104" y="480009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结合分步乘法计数原理利用组合数判断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A，C.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结合插空法判断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2,3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时哪几次的移动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方向相同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结合从点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到点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需要向右移动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次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向上移动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次判断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EX.37_1#14ece2511?vop=1&amp;pid=c1ff017bf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800092"/>
                <a:ext cx="10533888" cy="770255"/>
              </a:xfrm>
              <a:prstGeom prst="rect">
                <a:avLst/>
              </a:prstGeom>
              <a:blipFill>
                <a:blip r:embed="rId7"/>
                <a:stretch>
                  <a:fillRect l="-1389" r="-144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38_1#14ece2511?vop=1&amp;pid=c1ff017bf&amp;color=0,0,0&amp;vtp=1&amp;bt=1&amp;bbb=1&amp;hb=1"/>
              <p:cNvSpPr/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【解析】对于A，由题可知，无论怎样走，一定移动10次，其中5次向上移动，5次向右移动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，故移动的方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（种），故A正确；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B，仅有4次连续向上移动的方法有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（种），故B正确；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C，若经过点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，则前3次中向右移动2次向上移动1次，后7次移动中向右移动3次向上移动4次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移动的方法有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（种），故C错误；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D，由题可知，当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时，第1,2次的移动方向相同，当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时，第3,4,5次的移动方向相同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时，第6,7,8,9次的移动方向相同，因为需要向右移动5次，向上移动5次，所以第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1～5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次的移动方向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，则移动的方法有2种，故D正确.故选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38_1#14ece2511?vop=1&amp;pid=c1ff017bf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blipFill>
                <a:blip r:embed="rId3"/>
                <a:stretch>
                  <a:fillRect l="-1389" r="-1447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39_1#4895c0259?vop=1&amp;pid=ef89b62fc&amp;color=0,0,0&amp;vtp=1&amp;bt=1&amp;bbb=1&amp;hb=1"/>
          <p:cNvSpPr/>
          <p:nvPr/>
        </p:nvSpPr>
        <p:spPr>
          <a:xfrm>
            <a:off x="832104" y="150876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灯笼,又统称为灯彩，是一种古老的传统工艺品.经过历代灯彩艺人的继承和发展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，形成了丰富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多彩的品种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，从种类上主要有宫灯、纱灯、吊灯等.现将4盏相同的宫灯、3盏不同的纱灯、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2盏不同的吊灯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挂成一排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，要求吊灯挂两端，同一类型的灯笼至多2盏相邻挂，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则不同挂法的种数为(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40_1#4895c0259.bracket?vop=1&amp;pid=ef89b62fc&amp;color=0,0,0&amp;vpa=10&amp;vtp=1"/>
          <p:cNvSpPr/>
          <p:nvPr/>
        </p:nvSpPr>
        <p:spPr>
          <a:xfrm>
            <a:off x="9378410" y="2333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39_2#4895c0259.choices?vop=1&amp;pid=ef89b62fc&amp;color=0,0,0&amp;vtp=1&amp;bbb=1"/>
          <p:cNvSpPr/>
          <p:nvPr/>
        </p:nvSpPr>
        <p:spPr>
          <a:xfrm>
            <a:off x="832104" y="274656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384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208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41_1#4895c0259?vop=1&amp;pid=ef89b62fc&amp;color=0,0,0&amp;vtp=1&amp;bbb=1&amp;hb=1"/>
              <p:cNvSpPr/>
              <p:nvPr/>
            </p:nvSpPr>
            <p:spPr>
              <a:xfrm>
                <a:off x="832104" y="3119882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【解析】先挂2盏吊灯，有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（种）挂法，再在2盏吊灯之间挂3盏纱灯，有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（种）挂法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将宫灯插空挂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4盏宫灯分成2，2两份插空时,有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（种）挂法；当4盏宫灯分成1，1，2三份插空时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（种）挂法；当4盏宫灯分成1，1，1，1四份插空时,有1种挂法.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2×6×(5+12+1)=216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（种）不同的挂法.故选C.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41_1#4895c0259?vop=1&amp;pid=ef89b62f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9882"/>
                <a:ext cx="10533888" cy="2030730"/>
              </a:xfrm>
              <a:prstGeom prst="rect">
                <a:avLst/>
              </a:prstGeom>
              <a:blipFill>
                <a:blip r:embed="rId3"/>
                <a:stretch>
                  <a:fillRect l="-1389" r="-637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2_1#68aa882bb?vop=1&amp;pid=ef89b62fc&amp;color=0,0,0&amp;vtp=1&amp;bt=1&amp;bbb=1&amp;hb=1"/>
          <p:cNvSpPr/>
          <p:nvPr/>
        </p:nvSpPr>
        <p:spPr>
          <a:xfrm>
            <a:off x="832104" y="150876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从7名工程师中选出4人去3个不同的工地执行任务，其中甲、乙两名工程师要么都去，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要么都不去，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每个工地要求至少有一名工程师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则不同分配方法的种数为(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43_1#68aa882bb.bracket?vop=1&amp;pid=ef89b62fc&amp;color=0,0,0&amp;vpa=11&amp;vtp=1"/>
          <p:cNvSpPr/>
          <p:nvPr/>
        </p:nvSpPr>
        <p:spPr>
          <a:xfrm>
            <a:off x="69590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4_BD.42_2#68aa882bb.choices?vop=1&amp;pid=ef89b62fc&amp;color=0,0,0&amp;vtp=1&amp;bbb=1"/>
          <p:cNvSpPr/>
          <p:nvPr/>
        </p:nvSpPr>
        <p:spPr>
          <a:xfrm>
            <a:off x="832104" y="232175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39822" algn="l"/>
                <a:tab pos="5254244" algn="l"/>
                <a:tab pos="78686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540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080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44_1#68aa882bb?vop=1&amp;pid=ef89b62fc&amp;color=0,0,0&amp;vtp=1&amp;bbb=1"/>
              <p:cNvSpPr/>
              <p:nvPr/>
            </p:nvSpPr>
            <p:spPr>
              <a:xfrm>
                <a:off x="832104" y="2695067"/>
                <a:ext cx="10533888" cy="1905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【解析】由题意得，甲、乙都去有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种选择，甲、乙都不去有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种选择.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每个工地要求至少有一名工程师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，所以分配方案为2,1,1，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4名工程师分到3个不同的工地有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种方案，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以不同分配方法的种数为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44_1#68aa882bb?vop=1&amp;pid=ef89b62f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5067"/>
                <a:ext cx="10533888" cy="1905000"/>
              </a:xfrm>
              <a:prstGeom prst="rect">
                <a:avLst/>
              </a:prstGeom>
              <a:blipFill>
                <a:blip r:embed="rId3"/>
                <a:stretch>
                  <a:fillRect l="-1389" b="-1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5_1#addf8b877?vop=1&amp;pid=ef89b62fc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3名数学小组成员（包括甲、乙）和4名语文小组成员站成两排拍照，第一排站3人，第二排站4人.</a:t>
            </a:r>
            <a:endParaRPr lang="en-US" altLang="zh-CN" sz="1800" dirty="0"/>
          </a:p>
        </p:txBody>
      </p:sp>
      <p:sp>
        <p:nvSpPr>
          <p:cNvPr id="3" name="QO_5_BD.46_1#849371069?vop=1&amp;pid=addf8b877&amp;color=0,0,0&amp;vtp=1&amp;bbb=1"/>
          <p:cNvSpPr/>
          <p:nvPr/>
        </p:nvSpPr>
        <p:spPr>
          <a:xfrm>
            <a:off x="832104" y="1878457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（1）若数学小组成员站在第一排，语文小组成员站在第二排，求不同的排法种数；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7_1#849371069?vop=1&amp;pid=addf8b877&amp;color=0,0,0&amp;vtp=1&amp;bbb=1"/>
              <p:cNvSpPr/>
              <p:nvPr/>
            </p:nvSpPr>
            <p:spPr>
              <a:xfrm>
                <a:off x="832104" y="2252472"/>
                <a:ext cx="10533888" cy="12018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【解】数学小组3人站在第一排，排法有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语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文小组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4人站第二排，排法有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不同的排法种数为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=6×24=144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47_1#849371069?vop=1&amp;pid=addf8b87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52472"/>
                <a:ext cx="10533888" cy="1201801"/>
              </a:xfrm>
              <a:prstGeom prst="rect">
                <a:avLst/>
              </a:prstGeom>
              <a:blipFill>
                <a:blip r:embed="rId3"/>
                <a:stretch>
                  <a:fillRect l="-1389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009e919c2.fixed?pid=84ecbc806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第六章计数原理</a:t>
            </a:r>
            <a:endParaRPr lang="en-US" altLang="zh-CN" sz="4400" dirty="0"/>
          </a:p>
        </p:txBody>
      </p:sp>
      <p:sp>
        <p:nvSpPr>
          <p:cNvPr id="3" name="C_2_BD#009e919c2.fixed?pid=84ecbc806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专题上分1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排列、组合综合问题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8_1#c0c6981db?vop=1&amp;pid=addf8b877&amp;color=0,0,0&amp;vtp=1&amp;bt=1&amp;bbb=1"/>
          <p:cNvSpPr/>
          <p:nvPr/>
        </p:nvSpPr>
        <p:spPr>
          <a:xfrm>
            <a:off x="832104" y="150876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（2）若甲、乙站在同一排且不相邻，求不同的排法种数；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9_1#c0c6981db?vop=1&amp;pid=addf8b877&amp;color=0,0,0&amp;vtp=1&amp;bbb=1&amp;hb=1"/>
              <p:cNvSpPr/>
              <p:nvPr/>
            </p:nvSpPr>
            <p:spPr>
              <a:xfrm>
                <a:off x="832104" y="1919097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【解】根据题意，分甲、乙站在第一排和第二排两种情况.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甲、乙站在第一排.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1人在甲、乙中间有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种方法，甲、乙二人有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种排法，第二排4人有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=5×2×24=240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甲、乙站在第二排.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2人与甲、乙站在第二排有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种方法,这2人有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种排法，甲、乙二人插空有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种排法，第一排3人有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=10×2×6×6=720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故不同的排法种数为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240+720=960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49_1#c0c6981db?vop=1&amp;pid=addf8b87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9097"/>
                <a:ext cx="10533888" cy="3707130"/>
              </a:xfrm>
              <a:prstGeom prst="rect">
                <a:avLst/>
              </a:prstGeom>
              <a:blipFill>
                <a:blip r:embed="rId3"/>
                <a:stretch>
                  <a:fillRect l="-1389" b="-36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0_1#b292bc92d?vop=1&amp;pid=addf8b877&amp;color=0,0,0&amp;vtp=1&amp;bt=1&amp;bbb=1"/>
          <p:cNvSpPr/>
          <p:nvPr/>
        </p:nvSpPr>
        <p:spPr>
          <a:xfrm>
            <a:off x="832104" y="150876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（3）若语文小组成员分成两排站（每排至少站1人），求不同的排法种数.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1_1#b292bc92d?vop=1&amp;pid=addf8b877&amp;color=0,0,0&amp;vtp=1&amp;bbb=1&amp;hb=1"/>
              <p:cNvSpPr/>
              <p:nvPr/>
            </p:nvSpPr>
            <p:spPr>
              <a:xfrm>
                <a:off x="832104" y="1919097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【解】语文小组成员分成两排站（每排至少站1人）等价于将7人排成两排（第一排站3人，第二排站4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去掉语文小组成员全在第二排的情况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，即不同的排法种数为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040−144=4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提示：利用间接法）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51_1#b292bc92d?vop=1&amp;pid=addf8b87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9097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2083" b="-102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4_EX.52_1#addf8b877?vop=1&amp;pid=ef89b62fc&amp;color=0,0,0&amp;vtp=1&amp;bbb=1&amp;hb=1"/>
          <p:cNvSpPr/>
          <p:nvPr/>
        </p:nvSpPr>
        <p:spPr>
          <a:xfrm>
            <a:off x="832104" y="3159061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易知本题第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问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若直接算需要考虑语文小组中的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人站第一排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、2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人站第一排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人站第一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排三种不同情况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较为繁琐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所以利用正难则反的方法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只需用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人的总排列数减去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人均在第二排的排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列数即可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3_1#f62068c0b?vop=1&amp;pid=ef89b62fc&amp;color=0,0,0&amp;vtp=1&amp;bt=1&amp;bbb=1&amp;hb=1"/>
          <p:cNvSpPr/>
          <p:nvPr/>
        </p:nvSpPr>
        <p:spPr>
          <a:xfrm>
            <a:off x="832104" y="1508760"/>
            <a:ext cx="1053190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车间有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11名工人，其中5名男工是钳工，4名女工是车工，另外2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名老师傅既能当车工又能当钳工，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现在要在这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11名工人里选派4名钳工，4名车工修理一台机床，则有多少种选派方法？</a:t>
            </a:r>
            <a:endParaRPr lang="en-US" altLang="zh-CN" dirty="0"/>
          </a:p>
        </p:txBody>
      </p:sp>
      <p:pic>
        <p:nvPicPr>
          <p:cNvPr id="3" name="QO_4_BD.53_1#f62068c0b?vop=1&amp;pid=ef89b62fc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63220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AN.54_1#f62068c0b?vop=1&amp;pid=ef89b62fc&amp;color=0,0,0&amp;vtp=1&amp;bbb=1&amp;hb=1"/>
              <p:cNvSpPr/>
              <p:nvPr/>
            </p:nvSpPr>
            <p:spPr>
              <a:xfrm>
                <a:off x="832104" y="2292477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代表2位老师傅.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都不在内的选派方法有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：分情况利用组合数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求解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都在内且当钳工的选派方法有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都在内且当车工的选派方法有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都在内且1人当钳工，1人当车工的选派方法有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有1人在内且当钳工的选派方法有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有1人在内且当车工的选派方法有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5+10+30+80+20+40=185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（种）选派方法.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4_AN.54_1#f62068c0b?vop=1&amp;pid=ef89b62f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92477"/>
                <a:ext cx="10533888" cy="3288030"/>
              </a:xfrm>
              <a:prstGeom prst="rect">
                <a:avLst/>
              </a:prstGeom>
              <a:blipFill>
                <a:blip r:embed="rId4"/>
                <a:stretch>
                  <a:fillRect l="-1389" r="-174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55_1#f62068c0b?vop=1&amp;pid=ef89b62fc&amp;color=0,0,0&amp;vtp=1&amp;bt=1&amp;bbb=1&amp;hb=1"/>
          <p:cNvSpPr/>
          <p:nvPr/>
        </p:nvSpPr>
        <p:spPr>
          <a:xfrm>
            <a:off x="832104" y="150876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名老师傅既能当车工又能当钳工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即该题具备一类满足两项性质的特殊元素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解决此类问题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时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必须要考虑这类特殊元素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含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还是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不含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含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则该元素以什么身份呈现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AS.56_1#f62068c0b?vop=1&amp;pid=ef89b62fc&amp;color=0,0,0&amp;vtp=1&amp;bt=1&amp;bbb=1&amp;hb=1"/>
              <p:cNvSpPr/>
              <p:nvPr/>
            </p:nvSpPr>
            <p:spPr>
              <a:xfrm>
                <a:off x="832104" y="1508760"/>
                <a:ext cx="10533888" cy="4415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方法一：根据男钳工被选中的数量分类讨论）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名男钳工中有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名被选中的方法有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名男钳工中有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名被选中的方法有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名男钳工中有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名被选中的方法有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75+100+10=185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选派方法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方法二：根据女车工被选中的数量分类讨论）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名女车工都被选中的方法有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名女车工中有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名被选中的方法有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名女车工中有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名被选中的方法有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35+120+30=185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选派方法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4_AS.56_1#f62068c0b?vop=1&amp;pid=ef89b62f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415155"/>
              </a:xfrm>
              <a:prstGeom prst="rect">
                <a:avLst/>
              </a:prstGeom>
              <a:blipFill>
                <a:blip r:embed="rId3"/>
                <a:stretch>
                  <a:fillRect l="-1389" b="-31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110a02dab?vop=1&amp;pid=6b54b7ed8&amp;color=0,0,0&amp;vtp=1&amp;bt=1&amp;bbb=1"/>
          <p:cNvSpPr/>
          <p:nvPr/>
        </p:nvSpPr>
        <p:spPr>
          <a:xfrm>
            <a:off x="832104" y="1508760"/>
            <a:ext cx="1064895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用4种不同的颜色给如图所示的拼图上色，要求有公共边的两块涂不同的颜色，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则不同的涂法有(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pic>
        <p:nvPicPr>
          <p:cNvPr id="3" name="QC_4_BD.1_2#110a02dab?vop=1&amp;pid=6b54b7ed8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4688" y="2002790"/>
            <a:ext cx="1188720" cy="768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2_1#110a02dab.bracket?vop=1&amp;pid=6b54b7ed8&amp;color=0,0,0&amp;vpa=1&amp;vtp=1"/>
          <p:cNvSpPr/>
          <p:nvPr/>
        </p:nvSpPr>
        <p:spPr>
          <a:xfrm>
            <a:off x="10824622" y="150495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5" name="QC_4_BD.1_3#110a02dab.choices?vop=1&amp;pid=6b54b7ed8&amp;color=0,0,0&amp;vtp=1&amp;bbb=1"/>
          <p:cNvSpPr/>
          <p:nvPr/>
        </p:nvSpPr>
        <p:spPr>
          <a:xfrm>
            <a:off x="832104" y="29044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48种</a:t>
            </a:r>
            <a:endParaRPr lang="en-US" altLang="zh-CN" sz="1800" dirty="0"/>
          </a:p>
        </p:txBody>
      </p:sp>
      <p:sp>
        <p:nvSpPr>
          <p:cNvPr id="6" name="QC_4_EX.3_1#110a02dab?vop=1&amp;pid=6b54b7ed8&amp;color=0,0,0&amp;vtp=1&amp;bbb=1"/>
          <p:cNvSpPr/>
          <p:nvPr/>
        </p:nvSpPr>
        <p:spPr>
          <a:xfrm>
            <a:off x="832104" y="3310953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种不同的颜色涂四个区域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有公共边的区域涂不同颜色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是按区域的相邻关系分步的涂色问题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spc="-5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4_1#110a02dab?vop=1&amp;pid=6b54b7ed8&amp;color=0,0,0&amp;vtp=1&amp;bbb=1&amp;hb=1"/>
              <p:cNvSpPr/>
              <p:nvPr/>
            </p:nvSpPr>
            <p:spPr>
              <a:xfrm>
                <a:off x="832104" y="373126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【解析】先涂区域②，则区域②有4种选择，区域③有3种选择，区域①和④各有2种选择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，由分步乘法计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数原理可知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，不同的涂法有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4×3×2×2=48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C_4_AS.4_1#110a02dab?vop=1&amp;pid=6b54b7ed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731260"/>
                <a:ext cx="10533888" cy="773430"/>
              </a:xfrm>
              <a:prstGeom prst="rect">
                <a:avLst/>
              </a:prstGeom>
              <a:blipFill>
                <a:blip r:embed="rId4"/>
                <a:stretch>
                  <a:fillRect l="-1389" r="-81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f0d5a5f35?vop=1&amp;pid=6b54b7ed8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现需要给一个四棱锥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的五个顶点涂色，有四种不同的颜色可供选择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，要求相邻顶点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在同一条棱上的两个顶点）不能涂同一种颜色，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则不同的涂色方案种数为(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5_1#f0d5a5f35?vop=1&amp;pid=6b54b7e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f0d5a5f35.bracket?vop=1&amp;pid=6b54b7ed8&amp;color=0,0,0&amp;vpa=2&amp;vtp=1"/>
          <p:cNvSpPr/>
          <p:nvPr/>
        </p:nvSpPr>
        <p:spPr>
          <a:xfrm>
            <a:off x="85592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4_BD.5_2#f0d5a5f35.choices?vop=1&amp;pid=6b54b7ed8&amp;color=0,0,0&amp;vtp=1&amp;bbb=1"/>
          <p:cNvSpPr/>
          <p:nvPr/>
        </p:nvSpPr>
        <p:spPr>
          <a:xfrm>
            <a:off x="832104" y="232175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71572" algn="l"/>
                <a:tab pos="5305044" algn="l"/>
                <a:tab pos="795121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144</a:t>
            </a:r>
            <a:endParaRPr lang="en-US" altLang="zh-CN" sz="1800" dirty="0"/>
          </a:p>
        </p:txBody>
      </p:sp>
      <p:sp>
        <p:nvSpPr>
          <p:cNvPr id="5" name="QC_4_EX.7_1#f0d5a5f35?vop=1&amp;pid=6b54b7ed8&amp;color=0,0,0&amp;vtp=1&amp;bbb=1"/>
          <p:cNvSpPr/>
          <p:nvPr/>
        </p:nvSpPr>
        <p:spPr>
          <a:xfrm>
            <a:off x="832104" y="273704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给一个四棱锥的五个顶点涂色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有四种不同的颜色可供选择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是按颜色的使用情况分类的涂色问题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spc="-1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8_1#f0d5a5f35?vop=1&amp;pid=6b54b7ed8&amp;color=0,0,0&amp;vtp=1&amp;bbb=1"/>
              <p:cNvSpPr/>
              <p:nvPr/>
            </p:nvSpPr>
            <p:spPr>
              <a:xfrm>
                <a:off x="832104" y="3110357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【解析】若用四种颜色，则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同色或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同色，则涂色方案有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用三种颜色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同色且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同色，则涂色方案有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不同的涂色方案有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48+24=72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AS.8_1#f0d5a5f35?vop=1&amp;pid=6b54b7ed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0357"/>
                <a:ext cx="10533888" cy="1192530"/>
              </a:xfrm>
              <a:prstGeom prst="rect">
                <a:avLst/>
              </a:prstGeom>
              <a:blipFill>
                <a:blip r:embed="rId4"/>
                <a:stretch>
                  <a:fillRect l="-1389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8527e5cf4?vop=1&amp;pid=6b54b7ed8&amp;color=0,0,0&amp;vtp=1&amp;bt=1&amp;bbb=1&amp;hb=1"/>
              <p:cNvSpPr/>
              <p:nvPr/>
            </p:nvSpPr>
            <p:spPr>
              <a:xfrm>
                <a:off x="832104" y="1508760"/>
                <a:ext cx="1053190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九章算术》中记载了三角形面积的计算方法：“半广以乘正从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”.某数学社团制作板报向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全校师生介绍这一结论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，给要证明图形的六个区域涂色（六个区域分别为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），有三种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颜色可用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，要求有相邻边的区域颜色不同，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则不同的涂色方法有(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9_1#8527e5cf4?vop=1&amp;pid=6b54b7e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1189355"/>
              </a:xfrm>
              <a:prstGeom prst="rect">
                <a:avLst/>
              </a:prstGeom>
              <a:blipFill>
                <a:blip r:embed="rId3"/>
                <a:stretch>
                  <a:fillRect l="-1390" r="-86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9_1#8527e5cf4?vop=1&amp;pid=6b54b7ed8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0465" y="163220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10_1#8527e5cf4.bracket?vop=1&amp;pid=6b54b7ed8&amp;color=0,0,0&amp;vpa=3&amp;vtp=1"/>
          <p:cNvSpPr/>
          <p:nvPr/>
        </p:nvSpPr>
        <p:spPr>
          <a:xfrm>
            <a:off x="7416260" y="2333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5" name="QC_4_BD.9_2#8527e5cf4?vop=1&amp;pid=6b54b7ed8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4376" y="2831592"/>
            <a:ext cx="1600200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BD.9_3#8527e5cf4.choices?vop=1&amp;pid=6b54b7ed8&amp;color=0,0,0&amp;vtp=1&amp;bbb=1"/>
          <p:cNvSpPr/>
          <p:nvPr/>
        </p:nvSpPr>
        <p:spPr>
          <a:xfrm>
            <a:off x="832104" y="407619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39822" algn="l"/>
                <a:tab pos="5241544" algn="l"/>
                <a:tab pos="79829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120种</a:t>
            </a:r>
            <a:endParaRPr lang="en-US" altLang="zh-CN" sz="1800" dirty="0"/>
          </a:p>
        </p:txBody>
      </p:sp>
      <p:sp>
        <p:nvSpPr>
          <p:cNvPr id="7" name="QC_4_EX.11_1#8527e5cf4?vop=1&amp;pid=6b54b7ed8&amp;color=0,0,0&amp;vtp=1&amp;bbb=1"/>
          <p:cNvSpPr/>
          <p:nvPr/>
        </p:nvSpPr>
        <p:spPr>
          <a:xfrm>
            <a:off x="832104" y="448265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给证明图形的六个区域涂色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有三种颜色可用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是结合区域和颜色的综合涂色问题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1#8527e5cf4?vop=1&amp;pid=6b54b7ed8&amp;color=0,0,0&amp;vtp=1&amp;bt=1&amp;bbb=1&amp;hb=1"/>
              <p:cNvSpPr/>
              <p:nvPr/>
            </p:nvSpPr>
            <p:spPr>
              <a:xfrm>
                <a:off x="832104" y="1508760"/>
                <a:ext cx="10533888" cy="4126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【解析】按照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是否同色，分两类：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不同色，先给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涂色，有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种涂色方法，再根据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是否用余下的第三种颜色分两种情况：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不用第三种颜色，即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的颜色，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的颜色，则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种涂色方法，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种涂色方法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，则共有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种涂色方法.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用第三种颜色，若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用第三种颜色，则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的颜色，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种涂色方法，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种涂色方法；若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第三种颜色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的颜色，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种涂色方法，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种涂色方法，则共有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种涂色方法.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不同色的涂色方法有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同色，先给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涂色，有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种涂色方法，则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只能用第三种颜色，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种涂色方法，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涂色方法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同色的涂色方法有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，不同的涂色方法有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72+24=96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2_1#8527e5cf4?vop=1&amp;pid=6b54b7ed8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126230"/>
              </a:xfrm>
              <a:prstGeom prst="rect">
                <a:avLst/>
              </a:prstGeom>
              <a:blipFill>
                <a:blip r:embed="rId3"/>
                <a:stretch>
                  <a:fillRect l="-1389" r="-926" b="-34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3_1#453da872a?vop=1&amp;pid=e9f71399b&amp;color=0,0,0&amp;vtp=1&amp;bt=1&amp;bbb=1&amp;hb=1"/>
          <p:cNvSpPr/>
          <p:nvPr/>
        </p:nvSpPr>
        <p:spPr>
          <a:xfrm>
            <a:off x="832104" y="150876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从1,2,4,5,7,8这6个数字中任选4个数字组成无重复数字的四位数，则在这些组成的四位数中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，大于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000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的奇数的个数是(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14_1#453da872a.bracket?vop=1&amp;pid=e9f71399b&amp;color=0,0,0&amp;vpa=4&amp;vtp=1"/>
          <p:cNvSpPr/>
          <p:nvPr/>
        </p:nvSpPr>
        <p:spPr>
          <a:xfrm>
            <a:off x="32633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13_2#453da872a.choices?vop=1&amp;pid=e9f71399b&amp;color=0,0,0&amp;vtp=1&amp;bbb=1"/>
          <p:cNvSpPr/>
          <p:nvPr/>
        </p:nvSpPr>
        <p:spPr>
          <a:xfrm>
            <a:off x="832104" y="232175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71572" algn="l"/>
                <a:tab pos="5305044" algn="l"/>
                <a:tab pos="795121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5_1#453da872a?vop=1&amp;pid=e9f71399b&amp;color=0,0,0&amp;vtp=1&amp;bbb=1"/>
              <p:cNvSpPr/>
              <p:nvPr/>
            </p:nvSpPr>
            <p:spPr>
              <a:xfrm>
                <a:off x="832104" y="2742057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【解析】由题设，千位可选7,8，个位可选1,5,7，其他两个数在余下的数字中任选2个.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千位选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7，则个位有2种选法，其他两个数有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千位选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8，则个位有3种选法，其他两个数有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（种）选法；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2×12+3×12=60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（个）大于7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000的奇数.故选C.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15_1#453da872a?vop=1&amp;pid=e9f71399b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2057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6_1#522584bc3?vop=1&amp;pid=e9f71399b&amp;color=0,0,0&amp;vtp=1&amp;bt=1&amp;bbb=1&amp;hb=1"/>
          <p:cNvSpPr/>
          <p:nvPr/>
        </p:nvSpPr>
        <p:spPr>
          <a:xfrm>
            <a:off x="832104" y="150876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新定义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若一个三位数中十位上的数字比百位上的数字和个位上的数字都大，则称这个数为“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凸数”，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360，253等都是“凸数”.用0，1，2，3，4，5这6个数字组成无重复数字的三位数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，则在组成的三位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数中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“凸数”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的个数为(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17_1#522584bc3.bracket?vop=1&amp;pid=e9f71399b&amp;color=0,0,0&amp;vpa=5&amp;vtp=1"/>
          <p:cNvSpPr/>
          <p:nvPr/>
        </p:nvSpPr>
        <p:spPr>
          <a:xfrm>
            <a:off x="3301460" y="2333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16_2#522584bc3.choices?vop=1&amp;pid=e9f71399b&amp;color=0,0,0&amp;vtp=1&amp;bbb=1"/>
          <p:cNvSpPr/>
          <p:nvPr/>
        </p:nvSpPr>
        <p:spPr>
          <a:xfrm>
            <a:off x="832104" y="274656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8_1#522584bc3?vop=1&amp;pid=e9f71399b&amp;color=0,0,0&amp;vtp=1&amp;bbb=1&amp;hb=1"/>
              <p:cNvSpPr/>
              <p:nvPr/>
            </p:nvSpPr>
            <p:spPr>
              <a:xfrm>
                <a:off x="832104" y="3166872"/>
                <a:ext cx="10533888" cy="24596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【解析】由题可得，若“凸数”中有0，则0在“凸数”的个位数，剩下两位数有大小关系限制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，相当于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5个数中选2个，有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“凸数”中没有0，则先从剩下5个数中，选3个，有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种可能，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于十位数最大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，个位数与百位数没有限制，故将3个数中最大的数放在十位，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2个数有2种安排方法，故共有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故符合题意的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“凸数”的个数为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8_1#522584bc3?vop=1&amp;pid=e9f71399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66872"/>
                <a:ext cx="10533888" cy="2459609"/>
              </a:xfrm>
              <a:prstGeom prst="rect">
                <a:avLst/>
              </a:prstGeom>
              <a:blipFill>
                <a:blip r:embed="rId3"/>
                <a:stretch>
                  <a:fillRect l="-1389" b="-57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9_1#1e120cbd1?vop=1&amp;pid=e9f71399b&amp;color=0,0,0&amp;vtp=1&amp;bt=1&amp;bbb=1"/>
          <p:cNvSpPr/>
          <p:nvPr/>
        </p:nvSpPr>
        <p:spPr>
          <a:xfrm>
            <a:off x="832104" y="150876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）现有数字0，1，1，1，2，3，4，5，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4_AN.20_1#1e120cbd1.bracket?vop=1&amp;pid=e9f71399b&amp;color=0,0,0&amp;vpa=6&amp;vtp=1&amp;bbb=1"/>
          <p:cNvSpPr/>
          <p:nvPr/>
        </p:nvSpPr>
        <p:spPr>
          <a:xfrm>
            <a:off x="7897272" y="150495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CD</a:t>
            </a:r>
            <a:endParaRPr lang="en-US" altLang="zh-CN" dirty="0"/>
          </a:p>
        </p:txBody>
      </p:sp>
      <p:sp>
        <p:nvSpPr>
          <p:cNvPr id="4" name="QC_4_BD.19_2#1e120cbd1.choices?vop=1&amp;pid=e9f71399b&amp;color=0,0,0&amp;vtp=1&amp;bbb=1"/>
          <p:cNvSpPr/>
          <p:nvPr/>
        </p:nvSpPr>
        <p:spPr>
          <a:xfrm>
            <a:off x="832104" y="1922780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可以组成720个没有重复数字的六位数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可以组成288个没有重复数字的六位偶数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可以组成3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240个六位数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可以组成2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160个相邻两个数字不相同的八位数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2151</Words>
  <Application>Microsoft Office PowerPoint</Application>
  <PresentationFormat>宽屏</PresentationFormat>
  <Paragraphs>198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2025-10-20T08:20:04Z</dcterms:created>
  <dcterms:modified xsi:type="dcterms:W3CDTF">2025-10-20T08:21:54Z</dcterms:modified>
  <cp:category/>
  <cp:contentStatus/>
</cp:coreProperties>
</file>